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68" r:id="rId4"/>
    <p:sldId id="261" r:id="rId5"/>
    <p:sldId id="265" r:id="rId6"/>
    <p:sldId id="271" r:id="rId7"/>
    <p:sldId id="273" r:id="rId8"/>
    <p:sldId id="263" r:id="rId9"/>
    <p:sldId id="262" r:id="rId10"/>
    <p:sldId id="257" r:id="rId11"/>
    <p:sldId id="258" r:id="rId12"/>
    <p:sldId id="259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1116" y="75416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9935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sz="3600" dirty="0" smtClean="0">
                <a:latin typeface="Tw Cen MT" pitchFamily="34" charset="0"/>
                <a:cs typeface="Times New Roman" pitchFamily="18" charset="0"/>
              </a:rPr>
              <a:t>INHERITANCES AND DEPARTURES IN HISTORY</a:t>
            </a:r>
          </a:p>
          <a:p>
            <a:pPr>
              <a:buNone/>
            </a:pPr>
            <a:endParaRPr lang="en-IN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IN" sz="2400" dirty="0" smtClean="0">
                <a:cs typeface="Courier New" pitchFamily="49" charset="0"/>
              </a:rPr>
              <a:t>V </a:t>
            </a:r>
            <a:r>
              <a:rPr lang="en-IN" cap="none" dirty="0" smtClean="0">
                <a:cs typeface="Courier New" pitchFamily="49" charset="0"/>
              </a:rPr>
              <a:t>SEMESTER BA HISTORY</a:t>
            </a:r>
            <a:endParaRPr lang="en-IN" dirty="0" smtClean="0">
              <a:cs typeface="Courier New" pitchFamily="49" charset="0"/>
            </a:endParaRP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/>
              <a:t>              </a:t>
            </a:r>
            <a:r>
              <a:rPr lang="en-US" sz="2400" dirty="0" smtClean="0"/>
              <a:t>Module-1 Classical Notion of History-</a:t>
            </a:r>
          </a:p>
          <a:p>
            <a:pPr>
              <a:buNone/>
            </a:pPr>
            <a:r>
              <a:rPr lang="en-IN" sz="2400" dirty="0" smtClean="0"/>
              <a:t>			   Greek notion of History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						                 Dr.  </a:t>
            </a:r>
            <a:r>
              <a:rPr lang="en-IN" dirty="0" err="1" smtClean="0"/>
              <a:t>Beena</a:t>
            </a:r>
            <a:r>
              <a:rPr lang="en-IN" dirty="0" smtClean="0"/>
              <a:t> Paul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~PP3769.WAV">
            <a:hlinkClick r:id="" action="ppaction://media"/>
          </p:cNvPr>
          <p:cNvPicPr>
            <a:picLocks noRot="1" noChangeAspect="1"/>
          </p:cNvPicPr>
          <p:nvPr>
            <a:wavAudioFile r:embed="rId1" name="~PP3769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99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IN" dirty="0" smtClean="0"/>
              <a:t>Thucydides</a:t>
            </a:r>
            <a:r>
              <a:rPr lang="en-IN" sz="2800" dirty="0" smtClean="0"/>
              <a:t>(460-396 BC)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IN" sz="2800" dirty="0" smtClean="0"/>
              <a:t>Father of scientific History</a:t>
            </a:r>
          </a:p>
          <a:p>
            <a:pPr>
              <a:buFont typeface="Wingdings" pitchFamily="2" charset="2"/>
              <a:buChar char="§"/>
            </a:pPr>
            <a:r>
              <a:rPr lang="en-IN" sz="2800" dirty="0" smtClean="0"/>
              <a:t>Wrote when Greeks were against historical writing</a:t>
            </a:r>
          </a:p>
          <a:p>
            <a:pPr>
              <a:buFont typeface="Wingdings" pitchFamily="2" charset="2"/>
              <a:buChar char="§"/>
            </a:pPr>
            <a:r>
              <a:rPr lang="en-IN" sz="2800" dirty="0" smtClean="0"/>
              <a:t>History of Peloponnesian war-b/w </a:t>
            </a:r>
            <a:r>
              <a:rPr lang="en-IN" sz="2900" dirty="0" smtClean="0"/>
              <a:t>Athens/Sparta</a:t>
            </a:r>
          </a:p>
          <a:p>
            <a:pPr>
              <a:buFont typeface="Wingdings" pitchFamily="2" charset="2"/>
              <a:buChar char="§"/>
            </a:pPr>
            <a:r>
              <a:rPr lang="en-IN" sz="2800" dirty="0" smtClean="0"/>
              <a:t>Wrote in the  ‘light of evidence’</a:t>
            </a:r>
          </a:p>
          <a:p>
            <a:pPr>
              <a:buFont typeface="Wingdings" pitchFamily="2" charset="2"/>
              <a:buChar char="§"/>
            </a:pPr>
            <a:r>
              <a:rPr lang="en-IN" sz="2800" dirty="0" smtClean="0"/>
              <a:t>Humanistic , scientific, rational and Self-</a:t>
            </a:r>
            <a:r>
              <a:rPr lang="en-IN" sz="2800" dirty="0" err="1" smtClean="0"/>
              <a:t>relavatory</a:t>
            </a:r>
            <a:endParaRPr lang="en-IN" sz="2800" dirty="0" smtClean="0"/>
          </a:p>
          <a:p>
            <a:pPr>
              <a:buFont typeface="Wingdings" pitchFamily="2" charset="2"/>
              <a:buChar char="§"/>
            </a:pPr>
            <a:r>
              <a:rPr lang="en-IN" sz="2800" dirty="0" smtClean="0"/>
              <a:t>Importance to causes and effects.  </a:t>
            </a:r>
          </a:p>
          <a:p>
            <a:pPr>
              <a:buFont typeface="Wingdings" pitchFamily="2" charset="2"/>
              <a:buChar char="§"/>
            </a:pPr>
            <a:r>
              <a:rPr lang="en-IN" sz="2800" dirty="0" smtClean="0"/>
              <a:t>Cyclical history</a:t>
            </a:r>
          </a:p>
          <a:p>
            <a:pPr>
              <a:buFont typeface="Wingdings" pitchFamily="2" charset="2"/>
              <a:buChar char="§"/>
            </a:pPr>
            <a:r>
              <a:rPr lang="en-IN" sz="2800" dirty="0" smtClean="0"/>
              <a:t>Analytical &amp; critical than Herodotus</a:t>
            </a:r>
          </a:p>
          <a:p>
            <a:pPr>
              <a:buFont typeface="Wingdings" pitchFamily="2" charset="2"/>
              <a:buChar char="§"/>
            </a:pPr>
            <a:r>
              <a:rPr lang="en-IN" sz="2800" dirty="0" smtClean="0"/>
              <a:t>Eye witness account-but sceptical examination and patient verification</a:t>
            </a:r>
          </a:p>
          <a:p>
            <a:pPr>
              <a:buFont typeface="Wingdings" pitchFamily="2" charset="2"/>
              <a:buChar char="§"/>
            </a:pPr>
            <a:r>
              <a:rPr lang="en-IN" sz="2800" dirty="0" smtClean="0"/>
              <a:t>limitation: language was not interesting, used summer winter system for chronology</a:t>
            </a:r>
          </a:p>
          <a:p>
            <a:endParaRPr lang="en-US" sz="2800" dirty="0"/>
          </a:p>
        </p:txBody>
      </p:sp>
      <p:pic>
        <p:nvPicPr>
          <p:cNvPr id="4" name="~PP559.WAV">
            <a:hlinkClick r:id="" action="ppaction://media"/>
          </p:cNvPr>
          <p:cNvPicPr>
            <a:picLocks noRot="1" noChangeAspect="1"/>
          </p:cNvPicPr>
          <p:nvPr>
            <a:wavAudioFile r:embed="rId1" name="~PP559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89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981681"/>
          </a:xfrm>
        </p:spPr>
        <p:txBody>
          <a:bodyPr/>
          <a:lstStyle/>
          <a:p>
            <a:r>
              <a:rPr lang="en-IN" dirty="0" err="1" smtClean="0"/>
              <a:t>Xenephon</a:t>
            </a:r>
            <a:r>
              <a:rPr lang="en-IN" dirty="0" smtClean="0"/>
              <a:t> -430 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IN" dirty="0" smtClean="0"/>
              <a:t>Born at Athens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Student of Socrates</a:t>
            </a:r>
          </a:p>
          <a:p>
            <a:pPr>
              <a:buFont typeface="Wingdings" pitchFamily="2" charset="2"/>
              <a:buChar char="§"/>
            </a:pPr>
            <a:r>
              <a:rPr lang="en-IN" sz="2800" dirty="0" smtClean="0"/>
              <a:t>Works: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Anabasis,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 </a:t>
            </a:r>
            <a:r>
              <a:rPr lang="en-IN" dirty="0" err="1" smtClean="0"/>
              <a:t>Hellenica</a:t>
            </a:r>
            <a:r>
              <a:rPr lang="en-IN" dirty="0" smtClean="0"/>
              <a:t>,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 ways and Means,</a:t>
            </a:r>
          </a:p>
          <a:p>
            <a:pPr>
              <a:buFont typeface="Wingdings" pitchFamily="2" charset="2"/>
              <a:buChar char="§"/>
            </a:pPr>
            <a:r>
              <a:rPr lang="en-IN" dirty="0" err="1" smtClean="0"/>
              <a:t>Memorabilla</a:t>
            </a:r>
            <a:endParaRPr lang="en-IN" dirty="0" smtClean="0"/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Not followed rational approach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Never followed rational approach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A historian inferior to Herodotus and Thucydides.</a:t>
            </a:r>
          </a:p>
          <a:p>
            <a:endParaRPr lang="en-IN" dirty="0" smtClean="0"/>
          </a:p>
          <a:p>
            <a:endParaRPr lang="en-US" dirty="0"/>
          </a:p>
        </p:txBody>
      </p:sp>
      <p:pic>
        <p:nvPicPr>
          <p:cNvPr id="4" name="~PP1082.WAV">
            <a:hlinkClick r:id="" action="ppaction://media"/>
          </p:cNvPr>
          <p:cNvPicPr>
            <a:picLocks noRot="1" noChangeAspect="1"/>
          </p:cNvPicPr>
          <p:nvPr>
            <a:wavAudioFile r:embed="rId1" name="~PP1082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4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057882"/>
          </a:xfrm>
        </p:spPr>
        <p:txBody>
          <a:bodyPr/>
          <a:lstStyle/>
          <a:p>
            <a:r>
              <a:rPr lang="en-IN" dirty="0" smtClean="0"/>
              <a:t>Polybius (198 BC)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52600"/>
            <a:ext cx="7772870" cy="4343399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IN" sz="3100" dirty="0" smtClean="0"/>
              <a:t>History (40 Vols.)</a:t>
            </a:r>
          </a:p>
          <a:p>
            <a:pPr>
              <a:buFont typeface="Wingdings" pitchFamily="2" charset="2"/>
              <a:buChar char="§"/>
            </a:pPr>
            <a:r>
              <a:rPr lang="en-IN" sz="3100" dirty="0" smtClean="0"/>
              <a:t>Greek born Roman Historian</a:t>
            </a:r>
          </a:p>
          <a:p>
            <a:pPr>
              <a:buFont typeface="Wingdings" pitchFamily="2" charset="2"/>
              <a:buChar char="§"/>
            </a:pPr>
            <a:r>
              <a:rPr lang="en-IN" sz="3100" dirty="0" smtClean="0"/>
              <a:t>Enriched historiography</a:t>
            </a:r>
          </a:p>
          <a:p>
            <a:pPr>
              <a:buFont typeface="Wingdings" pitchFamily="2" charset="2"/>
              <a:buChar char="§"/>
            </a:pPr>
            <a:r>
              <a:rPr lang="en-IN" sz="3100" dirty="0" smtClean="0"/>
              <a:t>Participated in PYDNA war. Caught as prisoner &amp; taken to Rome.</a:t>
            </a:r>
          </a:p>
          <a:p>
            <a:pPr>
              <a:buFont typeface="Wingdings" pitchFamily="2" charset="2"/>
              <a:buChar char="§"/>
            </a:pPr>
            <a:r>
              <a:rPr lang="en-IN" sz="3100" dirty="0" smtClean="0"/>
              <a:t>There he wrote history</a:t>
            </a:r>
          </a:p>
          <a:p>
            <a:pPr>
              <a:buFont typeface="Wingdings" pitchFamily="2" charset="2"/>
              <a:buChar char="§"/>
            </a:pPr>
            <a:r>
              <a:rPr lang="en-IN" sz="3100" dirty="0" smtClean="0"/>
              <a:t>Importance to truth</a:t>
            </a:r>
          </a:p>
          <a:p>
            <a:pPr>
              <a:buFont typeface="Wingdings" pitchFamily="2" charset="2"/>
              <a:buChar char="§"/>
            </a:pPr>
            <a:r>
              <a:rPr lang="en-IN" sz="3100" b="1" dirty="0" smtClean="0"/>
              <a:t>Conscious of various sources- used many sources -</a:t>
            </a:r>
            <a:r>
              <a:rPr lang="en-IN" sz="3100" dirty="0" smtClean="0"/>
              <a:t>inscriptions, contemporary military events, mapped out cities</a:t>
            </a:r>
          </a:p>
          <a:p>
            <a:pPr>
              <a:buFont typeface="Wingdings" pitchFamily="2" charset="2"/>
              <a:buChar char="§"/>
            </a:pPr>
            <a:r>
              <a:rPr lang="en-IN" sz="3100" dirty="0" smtClean="0"/>
              <a:t> arranged sources systematically </a:t>
            </a:r>
          </a:p>
          <a:p>
            <a:pPr>
              <a:buFont typeface="Wingdings" pitchFamily="2" charset="2"/>
              <a:buChar char="§"/>
            </a:pPr>
            <a:r>
              <a:rPr lang="en-IN" sz="3100" dirty="0" smtClean="0"/>
              <a:t>contributed to the methodology of Historical writing.</a:t>
            </a:r>
          </a:p>
          <a:p>
            <a:endParaRPr lang="en-IN" dirty="0" smtClean="0"/>
          </a:p>
          <a:p>
            <a:endParaRPr lang="en-US" dirty="0"/>
          </a:p>
        </p:txBody>
      </p:sp>
      <p:pic>
        <p:nvPicPr>
          <p:cNvPr id="4" name="~PP1427.WAV">
            <a:hlinkClick r:id="" action="ppaction://media"/>
          </p:cNvPr>
          <p:cNvPicPr>
            <a:picLocks noRot="1" noChangeAspect="1"/>
          </p:cNvPicPr>
          <p:nvPr>
            <a:wavAudioFile r:embed="rId1" name="~PP1427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34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Limitations of Greek Historiography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endParaRPr lang="en-IN" dirty="0" smtClean="0"/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Depended on eye witness accounts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Mere narration of incidents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Shortness of perspectives 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No chronology</a:t>
            </a:r>
            <a:endParaRPr lang="en-US" dirty="0"/>
          </a:p>
        </p:txBody>
      </p:sp>
      <p:pic>
        <p:nvPicPr>
          <p:cNvPr id="4" name="~PP737.WAV">
            <a:hlinkClick r:id="" action="ppaction://media"/>
          </p:cNvPr>
          <p:cNvPicPr>
            <a:picLocks noRot="1" noChangeAspect="1"/>
          </p:cNvPicPr>
          <p:nvPr>
            <a:wavAudioFile r:embed="rId1" name="~PP737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Significance of Greek Historiography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IN" dirty="0" smtClean="0"/>
              <a:t>Greeks wrote history at a time of ant-historical tendencies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Changed from poetry to prose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They wrote purposefully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Understood the importance of history</a:t>
            </a:r>
            <a:endParaRPr lang="en-US" dirty="0"/>
          </a:p>
        </p:txBody>
      </p:sp>
      <p:pic>
        <p:nvPicPr>
          <p:cNvPr id="4" name="~PP1730.WAV">
            <a:hlinkClick r:id="" action="ppaction://media"/>
          </p:cNvPr>
          <p:cNvPicPr>
            <a:picLocks noRot="1" noChangeAspect="1"/>
          </p:cNvPicPr>
          <p:nvPr>
            <a:wavAudioFile r:embed="rId1" name="~PP1730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05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057400"/>
            <a:ext cx="7773339" cy="1979445"/>
          </a:xfrm>
        </p:spPr>
        <p:txBody>
          <a:bodyPr>
            <a:normAutofit/>
          </a:bodyPr>
          <a:lstStyle/>
          <a:p>
            <a:r>
              <a:rPr lang="en-IN" sz="6000" dirty="0" smtClean="0"/>
              <a:t>Thank you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331" y="4800599"/>
            <a:ext cx="7773339" cy="990601"/>
          </a:xfrm>
        </p:spPr>
        <p:txBody>
          <a:bodyPr/>
          <a:lstStyle/>
          <a:p>
            <a:r>
              <a:rPr lang="en-IN" dirty="0" smtClean="0"/>
              <a:t>						</a:t>
            </a:r>
            <a:r>
              <a:rPr lang="en-IN" sz="2400" dirty="0" smtClean="0"/>
              <a:t>Dr. </a:t>
            </a:r>
            <a:r>
              <a:rPr lang="en-IN" sz="2400" dirty="0" err="1" smtClean="0"/>
              <a:t>beena</a:t>
            </a:r>
            <a:r>
              <a:rPr lang="en-IN" sz="2400" dirty="0" smtClean="0"/>
              <a:t> </a:t>
            </a:r>
            <a:r>
              <a:rPr lang="en-IN" sz="2400" dirty="0" err="1" smtClean="0"/>
              <a:t>paul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</a:t>
            </a:r>
            <a:r>
              <a:rPr lang="en-IN" dirty="0" smtClean="0">
                <a:latin typeface="Tw Cen MT" pitchFamily="34" charset="0"/>
                <a:cs typeface="Times New Roman" pitchFamily="18" charset="0"/>
              </a:rPr>
              <a:t>Beginning of History  Writing</a:t>
            </a:r>
            <a:endParaRPr lang="en-US" dirty="0">
              <a:latin typeface="Tw Cen MT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133601"/>
            <a:ext cx="7772870" cy="3352799"/>
          </a:xfrm>
        </p:spPr>
        <p:txBody>
          <a:bodyPr>
            <a:normAutofit fontScale="92500" lnSpcReduction="20000"/>
          </a:bodyPr>
          <a:lstStyle/>
          <a:p>
            <a:endParaRPr lang="en-IN" dirty="0" smtClean="0">
              <a:latin typeface="Tw Cen MT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IN" sz="3000" cap="none" dirty="0" smtClean="0">
                <a:cs typeface="Times New Roman" pitchFamily="18" charset="0"/>
              </a:rPr>
              <a:t>English word History is derived from the  Greek word -</a:t>
            </a:r>
            <a:r>
              <a:rPr lang="en-IN" sz="3000" i="1" cap="none" dirty="0" err="1" smtClean="0">
                <a:cs typeface="Times New Roman" pitchFamily="18" charset="0"/>
              </a:rPr>
              <a:t>Istoria</a:t>
            </a:r>
            <a:r>
              <a:rPr lang="en-IN" sz="3000" cap="none" dirty="0" smtClean="0">
                <a:cs typeface="Times New Roman" pitchFamily="18" charset="0"/>
              </a:rPr>
              <a:t>  -which means Inquiry, Research, Exploration Etc.</a:t>
            </a:r>
          </a:p>
          <a:p>
            <a:pPr>
              <a:buFont typeface="Wingdings" pitchFamily="2" charset="2"/>
              <a:buChar char="§"/>
            </a:pPr>
            <a:r>
              <a:rPr lang="en-IN" sz="3000" cap="none" dirty="0" smtClean="0">
                <a:cs typeface="Times New Roman" pitchFamily="18" charset="0"/>
              </a:rPr>
              <a:t>Modern Sense of the term History was originated in Greece .</a:t>
            </a:r>
          </a:p>
          <a:p>
            <a:pPr>
              <a:buFont typeface="Wingdings" pitchFamily="2" charset="2"/>
              <a:buChar char="§"/>
            </a:pPr>
            <a:r>
              <a:rPr lang="en-IN" sz="3000" cap="none" dirty="0" smtClean="0">
                <a:cs typeface="Times New Roman" pitchFamily="18" charset="0"/>
              </a:rPr>
              <a:t>Greeks were the first to write History.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pPr>
              <a:buNone/>
            </a:pPr>
            <a:endParaRPr lang="en-IN" dirty="0" smtClean="0"/>
          </a:p>
          <a:p>
            <a:endParaRPr lang="en-IN" dirty="0" smtClean="0"/>
          </a:p>
        </p:txBody>
      </p:sp>
      <p:pic>
        <p:nvPicPr>
          <p:cNvPr id="4" name="~PP344.WAV">
            <a:hlinkClick r:id="" action="ppaction://media"/>
          </p:cNvPr>
          <p:cNvPicPr>
            <a:picLocks noRot="1" noChangeAspect="1"/>
          </p:cNvPicPr>
          <p:nvPr>
            <a:wavAudioFile r:embed="rId1" name="~PP344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2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Compositions In Pre-classical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IN" dirty="0" smtClean="0"/>
          </a:p>
          <a:p>
            <a:pPr>
              <a:buNone/>
            </a:pPr>
            <a:r>
              <a:rPr lang="en-IN" sz="4000" dirty="0" smtClean="0"/>
              <a:t>   </a:t>
            </a:r>
            <a:r>
              <a:rPr lang="en-IN" sz="3600" dirty="0" smtClean="0"/>
              <a:t>Three types: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Ballads and Epics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Annals of Rulers &amp; Dynastic Lists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Hebrew Scriptures</a:t>
            </a:r>
          </a:p>
          <a:p>
            <a:endParaRPr lang="en-US" dirty="0"/>
          </a:p>
        </p:txBody>
      </p:sp>
      <p:pic>
        <p:nvPicPr>
          <p:cNvPr id="4" name="~PP2809.WAV">
            <a:hlinkClick r:id="" action="ppaction://media"/>
          </p:cNvPr>
          <p:cNvPicPr>
            <a:picLocks noRot="1" noChangeAspect="1"/>
          </p:cNvPicPr>
          <p:nvPr>
            <a:wavAudioFile r:embed="rId1" name="~PP2809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92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Quasi Historical Nature of Pre-classical composition. </a:t>
            </a:r>
            <a:br>
              <a:rPr lang="en-IN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33600"/>
            <a:ext cx="8229600" cy="399256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en-IN" sz="2800" dirty="0" smtClean="0"/>
              <a:t>Rudimentary form of history existed in the form  </a:t>
            </a:r>
          </a:p>
          <a:p>
            <a:pPr>
              <a:buNone/>
            </a:pPr>
            <a:r>
              <a:rPr lang="en-IN" b="1" dirty="0" smtClean="0"/>
              <a:t>1.Theocratic History – 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They do not answer to any question 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Facts recorded are not about human beings, but those of gods.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No interpretation of evidence</a:t>
            </a:r>
          </a:p>
          <a:p>
            <a:pPr>
              <a:buNone/>
            </a:pPr>
            <a:r>
              <a:rPr lang="en-IN" b="1" dirty="0" smtClean="0"/>
              <a:t>2. Myth-</a:t>
            </a:r>
          </a:p>
          <a:p>
            <a:pPr>
              <a:buFont typeface="Wingdings" pitchFamily="2" charset="2"/>
              <a:buChar char="§"/>
            </a:pPr>
            <a:r>
              <a:rPr lang="en-IN" b="1" dirty="0" smtClean="0"/>
              <a:t> </a:t>
            </a:r>
            <a:r>
              <a:rPr lang="en-IN" dirty="0" smtClean="0"/>
              <a:t>not at all concerned about human actions.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Events written are about a dateless past.</a:t>
            </a:r>
            <a:endParaRPr lang="en-US" dirty="0"/>
          </a:p>
        </p:txBody>
      </p:sp>
      <p:pic>
        <p:nvPicPr>
          <p:cNvPr id="4" name="~PP2607.WAV">
            <a:hlinkClick r:id="" action="ppaction://media"/>
          </p:cNvPr>
          <p:cNvPicPr>
            <a:picLocks noRot="1" noChangeAspect="1"/>
          </p:cNvPicPr>
          <p:nvPr>
            <a:wavAudioFile r:embed="rId1" name="~PP2607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02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Difficulty of Greeks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IN" dirty="0" smtClean="0"/>
              <a:t>Complete absence of History.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Anti- Historical metaphysics.  </a:t>
            </a:r>
          </a:p>
          <a:p>
            <a:pPr algn="just">
              <a:buFont typeface="Wingdings" pitchFamily="2" charset="2"/>
              <a:buChar char="§"/>
            </a:pPr>
            <a:r>
              <a:rPr lang="en-IN" dirty="0" smtClean="0"/>
              <a:t>According to Collingwood ancient Greek thought was uncongenial to the growth of historical thought-</a:t>
            </a:r>
          </a:p>
          <a:p>
            <a:pPr algn="just">
              <a:buFont typeface="Wingdings" pitchFamily="2" charset="2"/>
              <a:buChar char="§"/>
            </a:pPr>
            <a:r>
              <a:rPr lang="en-IN" dirty="0" smtClean="0"/>
              <a:t> To the Greeks , a world where things come to be and cease to be ought not to be knowable and history is impossible- this </a:t>
            </a:r>
            <a:r>
              <a:rPr lang="en-IN" dirty="0" err="1" smtClean="0"/>
              <a:t>substantialism</a:t>
            </a:r>
            <a:r>
              <a:rPr lang="en-IN" dirty="0" smtClean="0"/>
              <a:t> was anti-historical.</a:t>
            </a:r>
            <a:endParaRPr lang="en-US" dirty="0"/>
          </a:p>
        </p:txBody>
      </p:sp>
      <p:pic>
        <p:nvPicPr>
          <p:cNvPr id="4" name="~PP1587.WAV">
            <a:hlinkClick r:id="" action="ppaction://media"/>
          </p:cNvPr>
          <p:cNvPicPr>
            <a:picLocks noRot="1" noChangeAspect="1"/>
          </p:cNvPicPr>
          <p:nvPr>
            <a:wavAudioFile r:embed="rId1" name="~PP1587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44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INFLUENCES BEHIND GREEK HISTORIOGRAPHY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endParaRPr lang="en-IN" dirty="0" smtClean="0"/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A period of intellectual transformation</a:t>
            </a:r>
          </a:p>
          <a:p>
            <a:pPr>
              <a:buFont typeface="Wingdings" pitchFamily="2" charset="2"/>
              <a:buChar char="§"/>
            </a:pPr>
            <a:r>
              <a:rPr lang="en-IN" dirty="0" err="1" smtClean="0"/>
              <a:t>Ionias</a:t>
            </a:r>
            <a:r>
              <a:rPr lang="en-IN" dirty="0" smtClean="0"/>
              <a:t> predominance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Development of an ethnographical literature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Logographers</a:t>
            </a:r>
          </a:p>
          <a:p>
            <a:pPr>
              <a:buFont typeface="Wingdings" pitchFamily="2" charset="2"/>
              <a:buChar char="§"/>
            </a:pPr>
            <a:r>
              <a:rPr lang="en-IN" dirty="0" err="1" smtClean="0"/>
              <a:t>Stimulas</a:t>
            </a:r>
            <a:r>
              <a:rPr lang="en-IN" dirty="0" smtClean="0"/>
              <a:t> of wars</a:t>
            </a:r>
            <a:endParaRPr lang="en-US" dirty="0"/>
          </a:p>
        </p:txBody>
      </p:sp>
      <p:pic>
        <p:nvPicPr>
          <p:cNvPr id="4" name="~PP3434.WAV">
            <a:hlinkClick r:id="" action="ppaction://media"/>
          </p:cNvPr>
          <p:cNvPicPr>
            <a:picLocks noRot="1" noChangeAspect="1"/>
          </p:cNvPicPr>
          <p:nvPr>
            <a:wavAudioFile r:embed="rId1" name="~PP3434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29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Characteristic features of History</a:t>
            </a:r>
            <a:br>
              <a:rPr lang="en-IN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IN" dirty="0" smtClean="0"/>
              <a:t>According to R.G. Collingwood History is –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Humanistic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Scientific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Rational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Self-</a:t>
            </a:r>
            <a:r>
              <a:rPr lang="en-IN" dirty="0" err="1" smtClean="0"/>
              <a:t>relavatory</a:t>
            </a:r>
            <a:endParaRPr lang="en-IN" dirty="0" smtClean="0"/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Collingwood is putting into test Greek historians with above standard</a:t>
            </a:r>
          </a:p>
          <a:p>
            <a:endParaRPr lang="en-US" dirty="0"/>
          </a:p>
        </p:txBody>
      </p:sp>
      <p:pic>
        <p:nvPicPr>
          <p:cNvPr id="4" name="~PP699.WAV">
            <a:hlinkClick r:id="" action="ppaction://media"/>
          </p:cNvPr>
          <p:cNvPicPr>
            <a:picLocks noRot="1" noChangeAspect="1"/>
          </p:cNvPicPr>
          <p:nvPr>
            <a:wavAudioFile r:embed="rId1" name="~PP699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18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838199"/>
          </a:xfrm>
        </p:spPr>
        <p:txBody>
          <a:bodyPr/>
          <a:lstStyle/>
          <a:p>
            <a:r>
              <a:rPr lang="en-IN" dirty="0" smtClean="0"/>
              <a:t>Greek Historians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600200"/>
            <a:ext cx="7696200" cy="4572000"/>
          </a:xfrm>
        </p:spPr>
        <p:txBody>
          <a:bodyPr>
            <a:normAutofit/>
          </a:bodyPr>
          <a:lstStyle/>
          <a:p>
            <a:r>
              <a:rPr lang="en-IN" dirty="0" smtClean="0"/>
              <a:t>Herodotus (484-430BC)</a:t>
            </a:r>
          </a:p>
          <a:p>
            <a:pPr algn="l"/>
            <a:r>
              <a:rPr lang="en-IN" dirty="0" smtClean="0"/>
              <a:t>Father of History</a:t>
            </a:r>
          </a:p>
          <a:p>
            <a:pPr algn="l"/>
            <a:r>
              <a:rPr lang="en-IN" dirty="0" smtClean="0"/>
              <a:t>History of Persian Wars</a:t>
            </a:r>
            <a:r>
              <a:rPr lang="en-IN" sz="2400" dirty="0" smtClean="0"/>
              <a:t>(B/w Persians &amp; Greeks)</a:t>
            </a:r>
          </a:p>
          <a:p>
            <a:pPr algn="l"/>
            <a:r>
              <a:rPr lang="en-IN" dirty="0" smtClean="0"/>
              <a:t>Used the term “</a:t>
            </a:r>
            <a:r>
              <a:rPr lang="en-IN" dirty="0" err="1" smtClean="0"/>
              <a:t>Historia</a:t>
            </a:r>
            <a:r>
              <a:rPr lang="en-IN" dirty="0" smtClean="0"/>
              <a:t>” </a:t>
            </a:r>
            <a:r>
              <a:rPr lang="en-IN" dirty="0" smtClean="0">
                <a:solidFill>
                  <a:schemeClr val="tx1"/>
                </a:solidFill>
              </a:rPr>
              <a:t>purposefully</a:t>
            </a:r>
          </a:p>
          <a:p>
            <a:pPr algn="l"/>
            <a:r>
              <a:rPr lang="en-IN" dirty="0" smtClean="0"/>
              <a:t>Work was Humanistic, scientific &amp; self –</a:t>
            </a:r>
            <a:r>
              <a:rPr lang="en-IN" dirty="0" err="1" smtClean="0"/>
              <a:t>relevatory</a:t>
            </a:r>
            <a:endParaRPr lang="en-IN" dirty="0" smtClean="0"/>
          </a:p>
          <a:p>
            <a:pPr algn="l"/>
            <a:r>
              <a:rPr lang="en-IN" dirty="0" smtClean="0"/>
              <a:t>Sources: Eye-witness Account </a:t>
            </a:r>
          </a:p>
          <a:p>
            <a:pPr algn="l"/>
            <a:r>
              <a:rPr lang="en-IN" dirty="0" smtClean="0"/>
              <a:t>Limitation: Flowery language, hear say accounts,</a:t>
            </a:r>
          </a:p>
          <a:p>
            <a:pPr algn="l"/>
            <a:r>
              <a:rPr lang="en-IN" dirty="0" smtClean="0"/>
              <a:t>No chronology</a:t>
            </a:r>
          </a:p>
        </p:txBody>
      </p:sp>
      <p:pic>
        <p:nvPicPr>
          <p:cNvPr id="4" name="~PP2259.WAV">
            <a:hlinkClick r:id="" action="ppaction://media"/>
          </p:cNvPr>
          <p:cNvPicPr>
            <a:picLocks noRot="1" noChangeAspect="1"/>
          </p:cNvPicPr>
          <p:nvPr>
            <a:wavAudioFile r:embed="rId1" name="~PP2259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89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838199"/>
          </a:xfrm>
        </p:spPr>
        <p:txBody>
          <a:bodyPr/>
          <a:lstStyle/>
          <a:p>
            <a:r>
              <a:rPr lang="en-IN" dirty="0" smtClean="0"/>
              <a:t>Greek Historians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600200"/>
            <a:ext cx="7696200" cy="4572000"/>
          </a:xfrm>
        </p:spPr>
        <p:txBody>
          <a:bodyPr>
            <a:normAutofit/>
          </a:bodyPr>
          <a:lstStyle/>
          <a:p>
            <a:r>
              <a:rPr lang="en-IN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Herodotus (484-430BC)</a:t>
            </a:r>
          </a:p>
          <a:p>
            <a:pPr algn="l">
              <a:buFont typeface="Wingdings" pitchFamily="2" charset="2"/>
              <a:buChar char="§"/>
            </a:pP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Father of History</a:t>
            </a:r>
          </a:p>
          <a:p>
            <a:pPr algn="l">
              <a:buFont typeface="Wingdings" pitchFamily="2" charset="2"/>
              <a:buChar char="§"/>
            </a:pP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History of Persian Wars</a:t>
            </a:r>
            <a:r>
              <a:rPr lang="en-I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(B/w Persians &amp; Greeks)</a:t>
            </a:r>
          </a:p>
          <a:p>
            <a:pPr algn="l">
              <a:buFont typeface="Wingdings" pitchFamily="2" charset="2"/>
              <a:buChar char="§"/>
            </a:pP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Used the term “</a:t>
            </a:r>
            <a:r>
              <a:rPr lang="en-IN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iistoria</a:t>
            </a: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 purposefully</a:t>
            </a:r>
          </a:p>
          <a:p>
            <a:pPr algn="l">
              <a:buFont typeface="Wingdings" pitchFamily="2" charset="2"/>
              <a:buChar char="§"/>
            </a:pP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 was Humanistic, scientific &amp; self –</a:t>
            </a:r>
            <a:r>
              <a:rPr lang="en-IN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relevatory</a:t>
            </a:r>
            <a:endParaRPr lang="en-IN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Sources: Eye-witness Account </a:t>
            </a:r>
          </a:p>
          <a:p>
            <a:pPr algn="l">
              <a:buFont typeface="Wingdings" pitchFamily="2" charset="2"/>
              <a:buChar char="§"/>
            </a:pP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Limitation: Flowery language, hear say accounts,</a:t>
            </a:r>
          </a:p>
          <a:p>
            <a:pPr algn="l">
              <a:buFont typeface="Wingdings" pitchFamily="2" charset="2"/>
              <a:buChar char="§"/>
            </a:pPr>
            <a:r>
              <a:rPr lang="en-I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chronology</a:t>
            </a:r>
          </a:p>
        </p:txBody>
      </p:sp>
      <p:pic>
        <p:nvPicPr>
          <p:cNvPr id="4" name="~PP1241.WAV">
            <a:hlinkClick r:id="" action="ppaction://media"/>
          </p:cNvPr>
          <p:cNvPicPr>
            <a:picLocks noRot="1" noChangeAspect="1"/>
          </p:cNvPicPr>
          <p:nvPr>
            <a:wavAudioFile r:embed="rId1" name="~PP1241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tf34316244_win32</Template>
  <TotalTime>257</TotalTime>
  <Words>551</Words>
  <Application>Microsoft Office PowerPoint</Application>
  <PresentationFormat>On-screen Show (4:3)</PresentationFormat>
  <Paragraphs>118</Paragraphs>
  <Slides>15</Slides>
  <Notes>0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Droplet</vt:lpstr>
      <vt:lpstr>  </vt:lpstr>
      <vt:lpstr> Beginning of History  Writing</vt:lpstr>
      <vt:lpstr>Compositions In Pre-classical Period</vt:lpstr>
      <vt:lpstr> Quasi Historical Nature of Pre-classical composition.  </vt:lpstr>
      <vt:lpstr>Difficulty of Greeks</vt:lpstr>
      <vt:lpstr>INFLUENCES BEHIND GREEK HISTORIOGRAPHY</vt:lpstr>
      <vt:lpstr>Characteristic features of History </vt:lpstr>
      <vt:lpstr>Greek Historians</vt:lpstr>
      <vt:lpstr>Greek Historians</vt:lpstr>
      <vt:lpstr>Thucydides(460-396 BC)</vt:lpstr>
      <vt:lpstr>Xenephon -430 BC</vt:lpstr>
      <vt:lpstr>Polybius (198 BC)</vt:lpstr>
      <vt:lpstr>Limitations of Greek Historiography</vt:lpstr>
      <vt:lpstr>Significance of Greek Historiography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Greek Historians</dc:title>
  <dc:creator>HP</dc:creator>
  <cp:lastModifiedBy>HP</cp:lastModifiedBy>
  <cp:revision>31</cp:revision>
  <dcterms:created xsi:type="dcterms:W3CDTF">2006-08-16T00:00:00Z</dcterms:created>
  <dcterms:modified xsi:type="dcterms:W3CDTF">2020-10-09T11:28:34Z</dcterms:modified>
</cp:coreProperties>
</file>